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61" r:id="rId4"/>
    <p:sldId id="288" r:id="rId5"/>
    <p:sldId id="316" r:id="rId6"/>
    <p:sldId id="300" r:id="rId7"/>
    <p:sldId id="319" r:id="rId8"/>
    <p:sldId id="318" r:id="rId9"/>
    <p:sldId id="317" r:id="rId10"/>
    <p:sldId id="320" r:id="rId11"/>
    <p:sldId id="322" r:id="rId12"/>
    <p:sldId id="323" r:id="rId13"/>
    <p:sldId id="309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85B"/>
    <a:srgbClr val="6C9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509" autoAdjust="0"/>
  </p:normalViewPr>
  <p:slideViewPr>
    <p:cSldViewPr snapToGrid="0">
      <p:cViewPr varScale="1">
        <p:scale>
          <a:sx n="49" d="100"/>
          <a:sy n="49" d="100"/>
        </p:scale>
        <p:origin x="5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75CA-CED4-4659-9333-25146E7B3968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FC39C-78B7-4405-B641-0A579ADA20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9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FC39C-78B7-4405-B641-0A579ADA20C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86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39C-78B7-4405-B641-0A579ADA20C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007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39C-78B7-4405-B641-0A579ADA20C1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220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39C-78B7-4405-B641-0A579ADA20C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063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FC39C-78B7-4405-B641-0A579ADA20C1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364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BDD8-3DB0-4E4D-BE92-1FB257E0C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443" y="406400"/>
            <a:ext cx="5670665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D8A34-24FF-4F9A-9829-834FBDA34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43" y="3236120"/>
            <a:ext cx="56706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301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B8A7-9AB9-4CD1-AABF-64DBA48F6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13E11-790E-4094-9FE5-22474D502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9F7E8-BFD7-4848-9C10-02871AFDD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AA6C3-2882-42E0-8403-24DCF462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8DD4E-C26D-410A-9216-A05AA7C0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25E03-D0F8-42A9-A7E9-B8C5832E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89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421B-F1CA-4AF6-A8D8-E8450891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24608-A91E-47AB-8E9B-3BB3CB516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E7D8-9948-49C5-BCE0-8CAC8E34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A77D-AAA1-4AD6-9AE8-E2C9992C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1400-D059-44FA-B4C7-B30BAE4A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542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AC0A1-C62C-4B7E-A05E-3E7B60F61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57DFB-CBE4-461A-ADF0-38FD3A152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46FD8-47DA-4759-9E75-0FC75830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06327-FFA6-41B8-B25D-C7827A0F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9F3EF-5993-471E-9EA3-EC815BA4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47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ADB2-F933-4FD3-B764-AF5E4C01D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2221D-6857-40C3-A1B0-3CCADDB14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141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2486-8897-4A6F-BCE7-43FDA012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A617-15BD-42C1-8BF2-08164D2C5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82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DAF5-E94F-4C26-B9CC-C6C33DAC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11147-E6E9-4762-909C-6278EA0D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27E8-29E3-4431-8A18-E7283AFF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4E347-B335-4111-94FF-C386E710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59C78-7091-44B2-95B7-7D1D8A8E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61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B1DE-C4A6-49F9-8D53-21B1CF33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085A-4002-43BE-89BE-683CCD7AE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0B384-8006-46D9-8E52-A7D79B5DE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E99A4-88BE-4A00-AFF2-D9900BE9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243FB-847F-470F-9B77-D4DB71D0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A49E8-8247-4DC7-8B19-F620D101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28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69F8-265C-4E69-9D93-2B970943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61DB1-6B9A-412B-9461-AD555B11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D8766-269E-4DD8-86B2-CDCBAC8F8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FCD0F-C5CF-4965-8DE2-B9DA579D2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2D1B1-E179-451A-A7A4-49A7BC69B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F349C-BE94-4213-AAEC-E6464F61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99D26-AA4A-4805-B9BF-C65A02D1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C8F62-0FE8-4EF7-A9FB-1AD7B7BD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2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2B49-393B-4256-8C77-BD45ED1C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0D7F9-5950-4A3B-B9FD-6BC11673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24C74-E6A1-4025-A74C-E22BD40B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D3F8A-F2BD-4DDA-A430-1CDAF959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555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5EACF-7B35-4A3A-AA51-FE6A3715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6D55C-C3C8-44CC-B0A9-66071AF8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3191-2818-4AA8-B777-03AF8516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5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1E7A-7B94-4A91-BA74-037B75A1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B501-D168-42BD-9B7D-73C7F09F2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DD9BF-2A52-41E2-A01D-289E0711E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98986-26B9-48F0-95A7-62DBAC94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DED3F4-F401-4FE9-8FC5-396AE777069C}" type="datetimeFigureOut">
              <a:rPr lang="en-IE" smtClean="0"/>
              <a:t>15/02/2022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B67D7-ACF5-4410-8A2E-0A6B10C9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CFD3-17B4-448E-83E2-D73B3EE9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4CAD0-6C1E-49EE-AA88-057ED5DE5E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842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DEB57A-62AC-43EB-AD6D-306240040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124"/>
          <a:stretch/>
        </p:blipFill>
        <p:spPr>
          <a:xfrm>
            <a:off x="1166070" y="0"/>
            <a:ext cx="11025930" cy="6864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E1978-A6F2-4FAD-BDAE-D1ED74C1D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5133" r="45901" b="12916"/>
          <a:stretch/>
        </p:blipFill>
        <p:spPr>
          <a:xfrm>
            <a:off x="1166070" y="4914379"/>
            <a:ext cx="5791962" cy="16581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B77BF3-9081-4977-8AED-772C0B90F47C}"/>
              </a:ext>
            </a:extLst>
          </p:cNvPr>
          <p:cNvSpPr/>
          <p:nvPr userDrawn="1"/>
        </p:nvSpPr>
        <p:spPr>
          <a:xfrm>
            <a:off x="2443942" y="3898669"/>
            <a:ext cx="3408218" cy="114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0A52F-4424-41FA-BF60-18F7972FB88B}"/>
              </a:ext>
            </a:extLst>
          </p:cNvPr>
          <p:cNvSpPr txBox="1"/>
          <p:nvPr userDrawn="1"/>
        </p:nvSpPr>
        <p:spPr>
          <a:xfrm>
            <a:off x="2645315" y="5497213"/>
            <a:ext cx="38635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Jesuit Centre for Faith and Justice</a:t>
            </a:r>
          </a:p>
          <a:p>
            <a:r>
              <a:rPr lang="en-IE" sz="1200" b="0" i="0" kern="1200" dirty="0">
                <a:solidFill>
                  <a:srgbClr val="5E585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54-72 Gardiner Street Upper, Dublin 1</a:t>
            </a:r>
          </a:p>
          <a:p>
            <a:endParaRPr lang="en-IE" sz="1200" dirty="0">
              <a:solidFill>
                <a:srgbClr val="5E585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C99A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22B006-7011-4E07-B0F4-44AAE862E474}"/>
              </a:ext>
            </a:extLst>
          </p:cNvPr>
          <p:cNvSpPr/>
          <p:nvPr userDrawn="1"/>
        </p:nvSpPr>
        <p:spPr>
          <a:xfrm>
            <a:off x="1610139" y="457200"/>
            <a:ext cx="8448261" cy="5943600"/>
          </a:xfrm>
          <a:prstGeom prst="rect">
            <a:avLst/>
          </a:prstGeom>
          <a:blipFill>
            <a:blip r:embed="rId13">
              <a:alphaModFix amt="18000"/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A3648-A91B-4C25-BCF0-BC9190EF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63774-4503-4019-918A-906D2BE8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C92B8-5474-476E-B4A0-8AF145B21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3" t="27832" r="32674" b="28382"/>
          <a:stretch/>
        </p:blipFill>
        <p:spPr>
          <a:xfrm>
            <a:off x="10798232" y="216131"/>
            <a:ext cx="1072342" cy="1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C99AA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E585B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E585B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E585B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E585B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E585B"/>
          </a:solidFill>
          <a:latin typeface="Verdana" panose="020B0604030504040204" pitchFamily="34" charset="0"/>
          <a:ea typeface="Verdana" panose="020B0604030504040204" pitchFamily="34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C4E3-9169-458D-87DA-246FF406A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443" y="406400"/>
            <a:ext cx="5670665" cy="2379932"/>
          </a:xfrm>
        </p:spPr>
        <p:txBody>
          <a:bodyPr/>
          <a:lstStyle/>
          <a:p>
            <a:r>
              <a:rPr lang="en-GB" sz="4000" dirty="0"/>
              <a:t>Human Trafficking and Labour Exploitation in Supply Chains</a:t>
            </a: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1E769-2A44-45BA-BF09-8CC5D87A0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43" y="3236120"/>
            <a:ext cx="7763857" cy="1655762"/>
          </a:xfrm>
        </p:spPr>
        <p:txBody>
          <a:bodyPr/>
          <a:lstStyle/>
          <a:p>
            <a:r>
              <a:rPr lang="en-GB" dirty="0"/>
              <a:t>OLA and SMA Webinar</a:t>
            </a:r>
          </a:p>
          <a:p>
            <a:endParaRPr lang="en-GB" dirty="0"/>
          </a:p>
          <a:p>
            <a:r>
              <a:rPr lang="en-GB" dirty="0"/>
              <a:t>Tuesday, 15 February 2022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7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Covid-19 on Labour Trafficking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74280" cy="4351338"/>
          </a:xfrm>
        </p:spPr>
        <p:txBody>
          <a:bodyPr>
            <a:normAutofit/>
          </a:bodyPr>
          <a:lstStyle/>
          <a:p>
            <a:r>
              <a:rPr lang="en-IE" sz="3600" dirty="0">
                <a:latin typeface="Calibri" panose="020F0502020204030204" pitchFamily="34" charset="0"/>
                <a:ea typeface="Calibri" panose="020F0502020204030204" pitchFamily="34" charset="0"/>
              </a:rPr>
              <a:t>Root causes of human trafficking have been ‘exacerbated and brought to the forefront’. – UNODC</a:t>
            </a:r>
          </a:p>
          <a:p>
            <a:r>
              <a:rPr lang="en-IE" sz="3600" dirty="0">
                <a:latin typeface="Calibri" panose="020F0502020204030204" pitchFamily="34" charset="0"/>
              </a:rPr>
              <a:t>Created best circumstances for employers to exploit increasingly vulnerable people</a:t>
            </a:r>
          </a:p>
          <a:p>
            <a:r>
              <a:rPr lang="en-IE" sz="3600" dirty="0">
                <a:latin typeface="Calibri" panose="020F0502020204030204" pitchFamily="34" charset="0"/>
              </a:rPr>
              <a:t>Recruitment has moved further online leading to more ‘hiddenness’</a:t>
            </a:r>
            <a:endParaRPr lang="en-IE" sz="3600" dirty="0"/>
          </a:p>
        </p:txBody>
      </p:sp>
      <p:pic>
        <p:nvPicPr>
          <p:cNvPr id="3074" name="Picture 2" descr="Tackling human trafficking: more urgent than ever in COVID times - European  External Action Service">
            <a:extLst>
              <a:ext uri="{FF2B5EF4-FFF2-40B4-BE49-F238E27FC236}">
                <a16:creationId xmlns:a16="http://schemas.microsoft.com/office/drawing/2014/main" id="{32072509-EE33-40FF-AC4A-52BDE6862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r="30991"/>
          <a:stretch/>
        </p:blipFill>
        <p:spPr bwMode="auto">
          <a:xfrm>
            <a:off x="8412480" y="1423851"/>
            <a:ext cx="3469768" cy="465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5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r>
              <a:rPr lang="en-GB" dirty="0"/>
              <a:t>Why is it so difficult to solve?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097"/>
            <a:ext cx="10515600" cy="490986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IE" sz="3600" b="1" dirty="0">
                <a:latin typeface="Calibri" panose="020F0502020204030204" pitchFamily="34" charset="0"/>
              </a:rPr>
              <a:t>Weak enforcement </a:t>
            </a:r>
            <a:r>
              <a:rPr lang="en-IE" sz="3600" dirty="0">
                <a:latin typeface="Calibri" panose="020F0502020204030204" pitchFamily="34" charset="0"/>
              </a:rPr>
              <a:t>of laws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3600" b="1" dirty="0">
                <a:latin typeface="Calibri" panose="020F0502020204030204" pitchFamily="34" charset="0"/>
              </a:rPr>
              <a:t>Socio-economic vulnerability</a:t>
            </a:r>
            <a:r>
              <a:rPr lang="en-IE" sz="3600" dirty="0">
                <a:latin typeface="Calibri" panose="020F0502020204030204" pitchFamily="34" charset="0"/>
              </a:rPr>
              <a:t> of individuals, families and workers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3600" b="1" dirty="0">
                <a:latin typeface="Calibri" panose="020F0502020204030204" pitchFamily="34" charset="0"/>
              </a:rPr>
              <a:t>Economic and commercial pressures</a:t>
            </a:r>
            <a:r>
              <a:rPr lang="en-IE" sz="3600" dirty="0">
                <a:latin typeface="Calibri" panose="020F0502020204030204" pitchFamily="34" charset="0"/>
              </a:rPr>
              <a:t> facing suppliers with global supply chains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IE" sz="3200" dirty="0">
                <a:latin typeface="Calibri" panose="020F0502020204030204" pitchFamily="34" charset="0"/>
              </a:rPr>
              <a:t>Pressure to reduce input, raw material or processing costs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IE" sz="3200" dirty="0">
                <a:latin typeface="Calibri" panose="020F0502020204030204" pitchFamily="34" charset="0"/>
              </a:rPr>
              <a:t>Temptation to utilise lax labour standards to reduce labour costs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06142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C4E3-9169-458D-87DA-246FF406A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1E769-2A44-45BA-BF09-8CC5D87A0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43" y="3236120"/>
            <a:ext cx="7763857" cy="1655762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320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9B05-2017-4448-B9D0-3D8E363D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Aims of this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F4DB-62F0-418A-8E6B-638E77BF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81"/>
            <a:ext cx="10515600" cy="4615582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IE" sz="4000" dirty="0"/>
              <a:t>Overview of Labour Exploitation and the role of Human Trafficking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4000" dirty="0"/>
              <a:t>The scale of the problem</a:t>
            </a:r>
          </a:p>
          <a:p>
            <a:pPr marL="742950" indent="-742950">
              <a:buFont typeface="+mj-lt"/>
              <a:buAutoNum type="arabicPeriod"/>
            </a:pPr>
            <a:r>
              <a:rPr lang="en-IE" sz="4000" dirty="0"/>
              <a:t>Understanding factors causing Labour Exploitation</a:t>
            </a:r>
          </a:p>
        </p:txBody>
      </p:sp>
    </p:spTree>
    <p:extLst>
      <p:ext uri="{BB962C8B-B14F-4D97-AF65-F5344CB8AC3E}">
        <p14:creationId xmlns:p14="http://schemas.microsoft.com/office/powerpoint/2010/main" val="288087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9B05-2017-4448-B9D0-3D8E363D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8" y="221344"/>
            <a:ext cx="10965611" cy="943492"/>
          </a:xfrm>
        </p:spPr>
        <p:txBody>
          <a:bodyPr>
            <a:normAutofit/>
          </a:bodyPr>
          <a:lstStyle/>
          <a:p>
            <a:r>
              <a:rPr lang="en-IE" dirty="0"/>
              <a:t>How many do you use or consume?</a:t>
            </a:r>
          </a:p>
        </p:txBody>
      </p:sp>
      <p:pic>
        <p:nvPicPr>
          <p:cNvPr id="1026" name="Picture 2" descr="Why are some coffee beans harder to grind than others? - Perfect Daily Gr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5" y="1156946"/>
            <a:ext cx="3402672" cy="2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ocolat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76" y="1164836"/>
            <a:ext cx="3174886" cy="25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phone to buy for 2022 - C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98" y="4022234"/>
            <a:ext cx="4203693" cy="23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8 Types of Fashion Styles: A Simple Guide to Clothing Trends - 2021 -  MasterC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97" y="1156946"/>
            <a:ext cx="4203693" cy="26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ied Fish Fillet Recipe – How To Make Fried Fish Fillet - Licio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76" y="4022234"/>
            <a:ext cx="3174886" cy="23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toes 101: Nutrition Facts and Health Benefi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5" y="4022234"/>
            <a:ext cx="3402672" cy="23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1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9B05-2017-4448-B9D0-3D8E363D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0"/>
            <a:ext cx="8880566" cy="670045"/>
          </a:xfrm>
        </p:spPr>
        <p:txBody>
          <a:bodyPr/>
          <a:lstStyle/>
          <a:p>
            <a:r>
              <a:rPr lang="en-IE" dirty="0"/>
              <a:t>What is Labour Exploitation?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F4DB-62F0-418A-8E6B-638E77BF1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8906"/>
            <a:ext cx="11312434" cy="5667554"/>
          </a:xfrm>
        </p:spPr>
        <p:txBody>
          <a:bodyPr>
            <a:noAutofit/>
          </a:bodyPr>
          <a:lstStyle/>
          <a:p>
            <a:r>
              <a:rPr lang="en-GB" sz="3600" b="1" dirty="0"/>
              <a:t>Contested definitions</a:t>
            </a:r>
          </a:p>
          <a:p>
            <a:r>
              <a:rPr lang="en-GB" sz="3600" b="1" dirty="0"/>
              <a:t>Various names, often interchangeable</a:t>
            </a:r>
          </a:p>
          <a:p>
            <a:pPr lvl="1"/>
            <a:r>
              <a:rPr lang="en-GB" sz="3200" dirty="0"/>
              <a:t>Forced labour (used in this webinar) </a:t>
            </a:r>
          </a:p>
          <a:p>
            <a:pPr lvl="1"/>
            <a:r>
              <a:rPr lang="en-GB" sz="3200" dirty="0"/>
              <a:t>Modern slavery</a:t>
            </a:r>
          </a:p>
          <a:p>
            <a:pPr>
              <a:lnSpc>
                <a:spcPct val="100000"/>
              </a:lnSpc>
            </a:pPr>
            <a:r>
              <a:rPr lang="en-GB" sz="3200" b="1" dirty="0"/>
              <a:t>Forced Labour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Not just substandard or exploitative working conditions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Restrictions on freedom of movement; withholding of wages or identity documents; threats; intimidation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2800" dirty="0"/>
              <a:t>Human trafficking </a:t>
            </a:r>
            <a:r>
              <a:rPr lang="en-GB" sz="2800" b="1" u="sng" dirty="0"/>
              <a:t>does not</a:t>
            </a:r>
            <a:r>
              <a:rPr lang="en-GB" sz="2800" u="sng" dirty="0"/>
              <a:t> </a:t>
            </a:r>
            <a:r>
              <a:rPr lang="en-GB" sz="2800" dirty="0"/>
              <a:t>require the crossing of national or internal borders. </a:t>
            </a:r>
          </a:p>
        </p:txBody>
      </p:sp>
    </p:spTree>
    <p:extLst>
      <p:ext uri="{BB962C8B-B14F-4D97-AF65-F5344CB8AC3E}">
        <p14:creationId xmlns:p14="http://schemas.microsoft.com/office/powerpoint/2010/main" val="389021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241541"/>
            <a:ext cx="10325819" cy="707365"/>
          </a:xfrm>
        </p:spPr>
        <p:txBody>
          <a:bodyPr>
            <a:normAutofit fontScale="90000"/>
          </a:bodyPr>
          <a:lstStyle/>
          <a:p>
            <a:r>
              <a:rPr lang="en-GB" dirty="0"/>
              <a:t>How many people are in forced labour?   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948906"/>
            <a:ext cx="7340093" cy="559854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/>
              <a:t>Numbers are typically estimates</a:t>
            </a:r>
          </a:p>
          <a:p>
            <a:pPr lvl="1"/>
            <a:r>
              <a:rPr lang="en-GB" sz="2800" dirty="0"/>
              <a:t>Methods of counting are improving</a:t>
            </a:r>
          </a:p>
          <a:p>
            <a:pPr lvl="1"/>
            <a:r>
              <a:rPr lang="en-GB" sz="2800" dirty="0"/>
              <a:t>Difficult to fully quantify as hidden</a:t>
            </a:r>
          </a:p>
          <a:p>
            <a:pPr lvl="1"/>
            <a:endParaRPr lang="en-GB" sz="3200" dirty="0"/>
          </a:p>
          <a:p>
            <a:r>
              <a:rPr lang="en-IE" sz="3200" dirty="0"/>
              <a:t>In 2016, there was an </a:t>
            </a:r>
            <a:r>
              <a:rPr lang="en-IE" sz="3200" b="1" dirty="0"/>
              <a:t>estimated</a:t>
            </a:r>
            <a:r>
              <a:rPr lang="en-IE" sz="3200" dirty="0"/>
              <a:t>:</a:t>
            </a:r>
          </a:p>
          <a:p>
            <a:pPr lvl="1"/>
            <a:r>
              <a:rPr lang="en-IE" sz="2800" dirty="0"/>
              <a:t>40 million people in modern slavery</a:t>
            </a:r>
          </a:p>
          <a:p>
            <a:pPr lvl="1"/>
            <a:r>
              <a:rPr lang="en-IE" sz="2800" dirty="0"/>
              <a:t>25 million people in forced labour</a:t>
            </a:r>
          </a:p>
          <a:p>
            <a:pPr marL="457200" lvl="1" indent="0">
              <a:buNone/>
            </a:pPr>
            <a:endParaRPr lang="en-IE" sz="2800" dirty="0"/>
          </a:p>
          <a:p>
            <a:r>
              <a:rPr lang="en-IE" sz="2800" dirty="0"/>
              <a:t>1 in 4 victims of modern slavery are </a:t>
            </a:r>
            <a:r>
              <a:rPr lang="en-IE" sz="2800" b="1" dirty="0"/>
              <a:t>children</a:t>
            </a:r>
          </a:p>
          <a:p>
            <a:r>
              <a:rPr lang="en-IE" sz="2800" b="1" dirty="0"/>
              <a:t>Women and girls </a:t>
            </a:r>
            <a:r>
              <a:rPr lang="en-IE" sz="2800" dirty="0"/>
              <a:t>are disproportionately affected by forced labour</a:t>
            </a:r>
          </a:p>
          <a:p>
            <a:pPr lvl="1"/>
            <a:r>
              <a:rPr lang="en-IE" sz="2400" dirty="0"/>
              <a:t>99% in sex industry; 58% in other sectors</a:t>
            </a:r>
          </a:p>
        </p:txBody>
      </p:sp>
      <p:pic>
        <p:nvPicPr>
          <p:cNvPr id="1026" name="Picture 2" descr="Child labor in the mines of the Democratic Republic of Congo - Humanium">
            <a:extLst>
              <a:ext uri="{FF2B5EF4-FFF2-40B4-BE49-F238E27FC236}">
                <a16:creationId xmlns:a16="http://schemas.microsoft.com/office/drawing/2014/main" id="{523A5227-C162-4C03-8BAD-C01C753E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28" y="2249373"/>
            <a:ext cx="4289952" cy="265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1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55" y="305499"/>
            <a:ext cx="10515600" cy="728094"/>
          </a:xfrm>
        </p:spPr>
        <p:txBody>
          <a:bodyPr/>
          <a:lstStyle/>
          <a:p>
            <a:r>
              <a:rPr lang="en-GB" dirty="0"/>
              <a:t>Example 1 – Starbucks, Nespresso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850"/>
            <a:ext cx="8436429" cy="5068390"/>
          </a:xfrm>
        </p:spPr>
        <p:txBody>
          <a:bodyPr>
            <a:normAutofit/>
          </a:bodyPr>
          <a:lstStyle/>
          <a:p>
            <a:r>
              <a:rPr lang="en-GB" sz="3600" dirty="0"/>
              <a:t>Global brands – Nespresso was fronted by George Clooney</a:t>
            </a:r>
          </a:p>
          <a:p>
            <a:r>
              <a:rPr lang="en-IE" sz="3600" dirty="0"/>
              <a:t>Children under-13 working 40+ hour weeks in ‘gruelling conditions’ in Guatemala</a:t>
            </a:r>
          </a:p>
          <a:p>
            <a:r>
              <a:rPr lang="en-IE" sz="3600" dirty="0"/>
              <a:t>Some children as young as 8 y/o</a:t>
            </a:r>
          </a:p>
          <a:p>
            <a:r>
              <a:rPr lang="en-IE" sz="3600" dirty="0"/>
              <a:t>Earning as little as 31p/hour</a:t>
            </a:r>
          </a:p>
          <a:p>
            <a:r>
              <a:rPr lang="en-IE" sz="3600" dirty="0"/>
              <a:t>In contrast, Starbucks has global revenue of more than $25 billion</a:t>
            </a:r>
          </a:p>
          <a:p>
            <a:endParaRPr lang="en-I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936" y="1423850"/>
            <a:ext cx="2246813" cy="224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36" y="4001294"/>
            <a:ext cx="2465795" cy="21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74" y="261257"/>
            <a:ext cx="10515600" cy="888275"/>
          </a:xfrm>
        </p:spPr>
        <p:txBody>
          <a:bodyPr/>
          <a:lstStyle/>
          <a:p>
            <a:r>
              <a:rPr lang="en-GB" dirty="0"/>
              <a:t>Example 2 – Tinned Tomatoes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74" y="1149532"/>
            <a:ext cx="8057606" cy="5473337"/>
          </a:xfrm>
        </p:spPr>
        <p:txBody>
          <a:bodyPr>
            <a:normAutofit fontScale="92500" lnSpcReduction="20000"/>
          </a:bodyPr>
          <a:lstStyle/>
          <a:p>
            <a:r>
              <a:rPr lang="en-IE" sz="3600" dirty="0"/>
              <a:t>Over 400,000 agricultural workers at risk of exploitation and 100,000 living in inhumane conditions – </a:t>
            </a:r>
            <a:r>
              <a:rPr lang="en-IE" sz="3600" b="1" dirty="0"/>
              <a:t>UN SP in 2018</a:t>
            </a:r>
          </a:p>
          <a:p>
            <a:r>
              <a:rPr lang="en-GB" sz="3600" dirty="0"/>
              <a:t>Estimated to be 50,000 enslaved agricultural workers in Italy</a:t>
            </a:r>
            <a:endParaRPr lang="en-IE" sz="3600" dirty="0"/>
          </a:p>
          <a:p>
            <a:pPr marL="0" indent="0">
              <a:buNone/>
            </a:pPr>
            <a:endParaRPr lang="en-IE" sz="3600" b="1" dirty="0"/>
          </a:p>
          <a:p>
            <a:r>
              <a:rPr lang="en-IE" sz="3600" dirty="0"/>
              <a:t>Drawn from migrant centres</a:t>
            </a:r>
          </a:p>
          <a:p>
            <a:pPr lvl="1"/>
            <a:r>
              <a:rPr lang="en-IE" sz="3200" dirty="0"/>
              <a:t>Sicily and Calabria</a:t>
            </a:r>
          </a:p>
          <a:p>
            <a:r>
              <a:rPr lang="en-IE" sz="3600" dirty="0"/>
              <a:t>12 hour shifts in 40 degree heat</a:t>
            </a:r>
          </a:p>
          <a:p>
            <a:r>
              <a:rPr lang="en-IE" sz="3600" dirty="0"/>
              <a:t>Meagre wages are used to buy over-priced essentials from gang-masters [mining town]</a:t>
            </a:r>
          </a:p>
        </p:txBody>
      </p:sp>
      <p:pic>
        <p:nvPicPr>
          <p:cNvPr id="2050" name="Picture 2" descr="What to do with tinned tomatoes | Features | Jamie O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30" y="2176220"/>
            <a:ext cx="3423648" cy="26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5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691"/>
            <a:ext cx="9834154" cy="1436915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Factors Associated with Vulnerability to Trafficking and Forced Labour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37" y="1433738"/>
            <a:ext cx="5249092" cy="4993187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Poverty </a:t>
            </a:r>
            <a:endParaRPr lang="en-IE" sz="3600" dirty="0"/>
          </a:p>
          <a:p>
            <a:pPr lvl="0"/>
            <a:r>
              <a:rPr lang="en-GB" sz="3600" dirty="0"/>
              <a:t>Marginalisation</a:t>
            </a:r>
            <a:endParaRPr lang="en-IE" sz="3600" dirty="0"/>
          </a:p>
          <a:p>
            <a:pPr lvl="0"/>
            <a:r>
              <a:rPr lang="en-GB" sz="3600" dirty="0"/>
              <a:t>Gender and Age</a:t>
            </a:r>
          </a:p>
          <a:p>
            <a:pPr lvl="0"/>
            <a:r>
              <a:rPr lang="en-GB" sz="3600" dirty="0"/>
              <a:t>Weak social network </a:t>
            </a:r>
          </a:p>
          <a:p>
            <a:pPr lvl="0"/>
            <a:r>
              <a:rPr lang="en-GB" sz="3600" dirty="0"/>
              <a:t>Lack of legal protection</a:t>
            </a:r>
            <a:endParaRPr lang="en-IE" sz="3600" dirty="0"/>
          </a:p>
          <a:p>
            <a:r>
              <a:rPr lang="en-IE" sz="3600" dirty="0"/>
              <a:t>Lack of education</a:t>
            </a:r>
          </a:p>
          <a:p>
            <a:pPr marL="0" indent="0">
              <a:buNone/>
            </a:pPr>
            <a:endParaRPr lang="en-IE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 txBox="1">
            <a:spLocks/>
          </p:cNvSpPr>
          <p:nvPr/>
        </p:nvSpPr>
        <p:spPr>
          <a:xfrm>
            <a:off x="5826034" y="1433738"/>
            <a:ext cx="6008915" cy="474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E585B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3600" dirty="0"/>
              <a:t>Disability – mental, intellectual, etc. </a:t>
            </a:r>
            <a:endParaRPr lang="en-IE" sz="3600" dirty="0"/>
          </a:p>
          <a:p>
            <a:pPr lvl="0"/>
            <a:r>
              <a:rPr lang="en-GB" sz="3600" dirty="0"/>
              <a:t>Political or economic context of country of origin</a:t>
            </a:r>
            <a:endParaRPr lang="en-IE" sz="3600" dirty="0"/>
          </a:p>
          <a:p>
            <a:pPr lvl="0"/>
            <a:r>
              <a:rPr lang="en-GB" sz="3600" dirty="0"/>
              <a:t>Irregular immigration status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8846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D3FC-6453-43B6-9556-F7965C1D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914400"/>
          </a:xfrm>
        </p:spPr>
        <p:txBody>
          <a:bodyPr/>
          <a:lstStyle/>
          <a:p>
            <a:r>
              <a:rPr lang="en-GB" dirty="0"/>
              <a:t>Forced Labour in Ireland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6BC0-84CE-4D44-9921-DC17841F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63" y="1045030"/>
            <a:ext cx="8358051" cy="52512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3600" b="1" dirty="0"/>
              <a:t>Case of Migrant Fishermen</a:t>
            </a:r>
          </a:p>
          <a:p>
            <a:r>
              <a:rPr lang="en-IE" sz="3600" dirty="0"/>
              <a:t>39-hour contracts but worked 100+ hours with avg. pay of €2.82/hour</a:t>
            </a:r>
          </a:p>
          <a:p>
            <a:r>
              <a:rPr lang="en-IE" sz="3600" dirty="0"/>
              <a:t>Experienced verbal and/or physical abuse</a:t>
            </a:r>
          </a:p>
          <a:p>
            <a:r>
              <a:rPr lang="en-IE" sz="3600" dirty="0"/>
              <a:t>Work experience meets the criteria for trafficking and forced labour</a:t>
            </a:r>
          </a:p>
          <a:p>
            <a:r>
              <a:rPr lang="en-IE" sz="3600" dirty="0"/>
              <a:t>Potential number of 500 non-EEA crew on Irish fishing ships.</a:t>
            </a:r>
          </a:p>
          <a:p>
            <a:r>
              <a:rPr lang="en-IE" sz="3600" dirty="0"/>
              <a:t>Undocumented status is vulnerable to trafficking and labour exploitation</a:t>
            </a:r>
          </a:p>
        </p:txBody>
      </p:sp>
      <p:pic>
        <p:nvPicPr>
          <p:cNvPr id="2050" name="Picture 2" descr="Migrant workers in Irish fishing industry to get permits and minimum wage –  EURACTIV.com">
            <a:extLst>
              <a:ext uri="{FF2B5EF4-FFF2-40B4-BE49-F238E27FC236}">
                <a16:creationId xmlns:a16="http://schemas.microsoft.com/office/drawing/2014/main" id="{57197FC1-7A0D-4ED9-B544-C6CD969B4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1" r="31609" b="345"/>
          <a:stretch/>
        </p:blipFill>
        <p:spPr bwMode="auto">
          <a:xfrm>
            <a:off x="8704293" y="1264785"/>
            <a:ext cx="3261285" cy="41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0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505</Words>
  <Application>Microsoft Office PowerPoint</Application>
  <PresentationFormat>Widescreen</PresentationFormat>
  <Paragraphs>78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Custom Design</vt:lpstr>
      <vt:lpstr>Human Trafficking and Labour Exploitation in Supply Chains</vt:lpstr>
      <vt:lpstr>Aims of this Webinar</vt:lpstr>
      <vt:lpstr>How many do you use or consume?</vt:lpstr>
      <vt:lpstr>What is Labour Exploitation?</vt:lpstr>
      <vt:lpstr>How many people are in forced labour?    </vt:lpstr>
      <vt:lpstr>Example 1 – Starbucks, Nespresso</vt:lpstr>
      <vt:lpstr>Example 2 – Tinned Tomatoes</vt:lpstr>
      <vt:lpstr>Factors Associated with Vulnerability to Trafficking and Forced Labour </vt:lpstr>
      <vt:lpstr>Forced Labour in Ireland</vt:lpstr>
      <vt:lpstr>Effect of Covid-19 on Labour Trafficking</vt:lpstr>
      <vt:lpstr>Why is it so difficult to solve?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Adams</dc:creator>
  <cp:lastModifiedBy>Keith Adams</cp:lastModifiedBy>
  <cp:revision>85</cp:revision>
  <cp:lastPrinted>2019-08-28T09:15:29Z</cp:lastPrinted>
  <dcterms:created xsi:type="dcterms:W3CDTF">2019-07-02T21:55:49Z</dcterms:created>
  <dcterms:modified xsi:type="dcterms:W3CDTF">2022-02-15T20:36:56Z</dcterms:modified>
</cp:coreProperties>
</file>