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672" r:id="rId2"/>
  </p:sldMasterIdLst>
  <p:sldIdLst>
    <p:sldId id="257" r:id="rId3"/>
    <p:sldId id="267" r:id="rId4"/>
    <p:sldId id="260" r:id="rId5"/>
    <p:sldId id="265" r:id="rId6"/>
    <p:sldId id="261" r:id="rId7"/>
    <p:sldId id="262" r:id="rId8"/>
    <p:sldId id="263" r:id="rId9"/>
    <p:sldId id="264" r:id="rId10"/>
    <p:sldId id="259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15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91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09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F9DF-3492-4760-AE91-758B409E958D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7709F-2B50-4905-8BFF-A1D721CD3648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2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8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2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0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51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7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9/27/2022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5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697" r:id="rId4"/>
    <p:sldLayoutId id="2147483698" r:id="rId5"/>
    <p:sldLayoutId id="2147483703" r:id="rId6"/>
    <p:sldLayoutId id="2147483699" r:id="rId7"/>
    <p:sldLayoutId id="2147483700" r:id="rId8"/>
    <p:sldLayoutId id="2147483701" r:id="rId9"/>
    <p:sldLayoutId id="2147483702" r:id="rId10"/>
    <p:sldLayoutId id="2147483704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A77F9DF-3492-4760-AE91-758B409E958D}" type="datetimeFigureOut">
              <a:rPr lang="en-IE" smtClean="0"/>
              <a:t>27/09/2022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EF7709F-2B50-4905-8BFF-A1D721CD3648}" type="slidenum">
              <a:rPr lang="en-IE" smtClean="0"/>
              <a:t>‹#›</a:t>
            </a:fld>
            <a:endParaRPr lang="en-IE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windkraft-energie-umwelttechnik-193661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812598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D69555-EE48-4B19-812B-4E1068DBF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72EEBA-3A5D-41CE-8465-A45A0F656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25BC23-E0DD-4037-B2B8-7B6FA6454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9EE120-2D35-4A48-BAAE-238F986A1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6072" cy="1804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olorful paint pigments">
            <a:extLst>
              <a:ext uri="{FF2B5EF4-FFF2-40B4-BE49-F238E27FC236}">
                <a16:creationId xmlns:a16="http://schemas.microsoft.com/office/drawing/2014/main" id="{9747E4B1-E037-C386-97E3-2736BAB85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44" b="-1"/>
          <a:stretch/>
        </p:blipFill>
        <p:spPr>
          <a:xfrm>
            <a:off x="20" y="1804072"/>
            <a:ext cx="4458058" cy="43498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2F9EAC-0C70-441C-AC78-65174C285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26076" y="1740090"/>
            <a:ext cx="7765922" cy="44275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D6F2B-1363-E08E-4274-3DC5008E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101" y="2146851"/>
            <a:ext cx="6912502" cy="3272187"/>
          </a:xfrm>
        </p:spPr>
        <p:txBody>
          <a:bodyPr vert="horz" lIns="109728" tIns="109728" rIns="109728" bIns="91440" rtlCol="0" anchor="ctr">
            <a:normAutofit/>
          </a:bodyPr>
          <a:lstStyle/>
          <a:p>
            <a:pPr algn="ctr">
              <a:lnSpc>
                <a:spcPct val="125000"/>
              </a:lnSpc>
            </a:pPr>
            <a:r>
              <a:rPr lang="en-US" sz="2400" b="0" cap="all" dirty="0">
                <a:solidFill>
                  <a:srgbClr val="00B0F0"/>
                </a:solidFill>
                <a:latin typeface="Amasis MT Pro Medium" panose="02040604050005020304" pitchFamily="18" charset="0"/>
              </a:rPr>
              <a:t>ST PATRICK’S MISSIONARY SOCIETY ALTERNATIVE ENERGY PROJECT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48F6B8-EF56-4340-982E-F4D6F5DC2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753806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596C40-FEA6-4867-853D-CF37DE3B6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049" y="6167615"/>
            <a:ext cx="12192001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C7C5E2-274E-49A3-A8E0-46A5B8CAC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09423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CF8D2C-9E01-48EC-8DDF-8A1FF60AE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4070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10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6">
            <a:extLst>
              <a:ext uri="{FF2B5EF4-FFF2-40B4-BE49-F238E27FC236}">
                <a16:creationId xmlns:a16="http://schemas.microsoft.com/office/drawing/2014/main" id="{34EE865D-5A59-4DD1-A94D-A8DBE4A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29723A0-D41B-4C41-8D49-B56A87465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3467"/>
            <a:ext cx="642915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7AB91A-8941-D063-2B57-C21D6E1A4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939" y="1896373"/>
            <a:ext cx="10054554" cy="42731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8E2193-D83A-4F93-AA5A-6B128ADC2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15" y="6214533"/>
            <a:ext cx="11599127" cy="64346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65BEC9-9A64-4330-A094-2323D0EE1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7891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1DA58A-A755-4FCE-9BED-1E4AD6C9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146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3EFB5-5855-497F-AC57-6C194148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6184551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DE466-1AB4-C8AF-1A14-B07CC2D56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939" y="968765"/>
            <a:ext cx="2103302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85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64704"/>
          </a:xfrm>
        </p:spPr>
        <p:txBody>
          <a:bodyPr/>
          <a:lstStyle/>
          <a:p>
            <a:r>
              <a:rPr lang="en-IE" sz="3600" dirty="0"/>
              <a:t>St Patrick’s, Kiltegan, Co. Wicklow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6713"/>
            <a:ext cx="8229600" cy="528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dirty="0"/>
              <a:t>ALTERNATIVE ENERGY SOURCES </a:t>
            </a:r>
            <a:endParaRPr lang="en-IE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383967"/>
            <a:ext cx="3690504" cy="2171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1383967"/>
            <a:ext cx="2647181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3814888"/>
            <a:ext cx="3704815" cy="246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9" y="3933057"/>
            <a:ext cx="2719189" cy="236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396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2526924-84D3-45FB-A5FE-62D8FCBF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2A6256-1DD0-4E4B-A8B3-9A711B4DB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8768" y="2130218"/>
            <a:ext cx="11153231" cy="472778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760540-185E-4652-BFD2-9B362EF3B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6641"/>
            <a:ext cx="12192000" cy="1347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F2856A-7266-D012-BEAE-AB3CC1258F6C}"/>
              </a:ext>
            </a:extLst>
          </p:cNvPr>
          <p:cNvSpPr txBox="1"/>
          <p:nvPr/>
        </p:nvSpPr>
        <p:spPr>
          <a:xfrm>
            <a:off x="1535371" y="1044054"/>
            <a:ext cx="10013709" cy="1030360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150" dirty="0">
                <a:solidFill>
                  <a:schemeClr val="bg1"/>
                </a:solidFill>
                <a:latin typeface="Amasis MT Pro Medium" panose="02040604050005020304" pitchFamily="18" charset="0"/>
                <a:ea typeface="+mj-ea"/>
                <a:cs typeface="+mj-cs"/>
              </a:rPr>
              <a:t>WIND TURBINE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9789F4-85C1-41A0-83EB-992E22210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962423"/>
            <a:ext cx="1006766" cy="1216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9D367D-6DD2-4A7C-8918-0DCAC2975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150D8C-056B-5579-BC71-582066753CA1}"/>
              </a:ext>
            </a:extLst>
          </p:cNvPr>
          <p:cNvSpPr txBox="1"/>
          <p:nvPr/>
        </p:nvSpPr>
        <p:spPr>
          <a:xfrm>
            <a:off x="1380838" y="2535200"/>
            <a:ext cx="9935571" cy="4170399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/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Installed 2012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150 kW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Cost €160,000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Savings €30,000 per year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Payback 6 – 7 years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Return on investment 16% per annum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endParaRPr lang="en-US" sz="1400" spc="150" dirty="0">
              <a:solidFill>
                <a:schemeClr val="tx1">
                  <a:lumMod val="75000"/>
                  <a:lumOff val="25000"/>
                </a:schemeClr>
              </a:solidFill>
              <a:latin typeface="Amasis MT Pro Medium" panose="020406040500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Reconditioned  Sept 2021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Cost €80,000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170kW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Estimated savings more than €40,000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en-US" sz="1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Amasis MT Pro Medium" panose="02040604050005020304" pitchFamily="18" charset="0"/>
              </a:rPr>
              <a:t>Payback 2 years</a:t>
            </a:r>
          </a:p>
        </p:txBody>
      </p:sp>
      <p:pic>
        <p:nvPicPr>
          <p:cNvPr id="6" name="Picture 5" descr="A wind turbine against a blue sky">
            <a:extLst>
              <a:ext uri="{FF2B5EF4-FFF2-40B4-BE49-F238E27FC236}">
                <a16:creationId xmlns:a16="http://schemas.microsoft.com/office/drawing/2014/main" id="{510CBF41-559D-11DD-7421-DD252B8B2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42225" y="298068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90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ED8990C-3FB6-40B9-B51F-5E0C5A864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995761"/>
              </p:ext>
            </p:extLst>
          </p:nvPr>
        </p:nvGraphicFramePr>
        <p:xfrm>
          <a:off x="1851807" y="1335009"/>
          <a:ext cx="7221537" cy="3674650"/>
        </p:xfrm>
        <a:graphic>
          <a:graphicData uri="http://schemas.openxmlformats.org/drawingml/2006/table">
            <a:tbl>
              <a:tblPr firstRow="1" firstCol="1" bandRow="1"/>
              <a:tblGrid>
                <a:gridCol w="961610">
                  <a:extLst>
                    <a:ext uri="{9D8B030D-6E8A-4147-A177-3AD203B41FA5}">
                      <a16:colId xmlns:a16="http://schemas.microsoft.com/office/drawing/2014/main" val="2183764314"/>
                    </a:ext>
                  </a:extLst>
                </a:gridCol>
                <a:gridCol w="760343">
                  <a:extLst>
                    <a:ext uri="{9D8B030D-6E8A-4147-A177-3AD203B41FA5}">
                      <a16:colId xmlns:a16="http://schemas.microsoft.com/office/drawing/2014/main" val="3493408262"/>
                    </a:ext>
                  </a:extLst>
                </a:gridCol>
                <a:gridCol w="965050">
                  <a:extLst>
                    <a:ext uri="{9D8B030D-6E8A-4147-A177-3AD203B41FA5}">
                      <a16:colId xmlns:a16="http://schemas.microsoft.com/office/drawing/2014/main" val="1987795705"/>
                    </a:ext>
                  </a:extLst>
                </a:gridCol>
                <a:gridCol w="838900">
                  <a:extLst>
                    <a:ext uri="{9D8B030D-6E8A-4147-A177-3AD203B41FA5}">
                      <a16:colId xmlns:a16="http://schemas.microsoft.com/office/drawing/2014/main" val="4212922665"/>
                    </a:ext>
                  </a:extLst>
                </a:gridCol>
                <a:gridCol w="812523">
                  <a:extLst>
                    <a:ext uri="{9D8B030D-6E8A-4147-A177-3AD203B41FA5}">
                      <a16:colId xmlns:a16="http://schemas.microsoft.com/office/drawing/2014/main" val="3046618621"/>
                    </a:ext>
                  </a:extLst>
                </a:gridCol>
                <a:gridCol w="961610">
                  <a:extLst>
                    <a:ext uri="{9D8B030D-6E8A-4147-A177-3AD203B41FA5}">
                      <a16:colId xmlns:a16="http://schemas.microsoft.com/office/drawing/2014/main" val="3620432941"/>
                    </a:ext>
                  </a:extLst>
                </a:gridCol>
                <a:gridCol w="1037301">
                  <a:extLst>
                    <a:ext uri="{9D8B030D-6E8A-4147-A177-3AD203B41FA5}">
                      <a16:colId xmlns:a16="http://schemas.microsoft.com/office/drawing/2014/main" val="2524553057"/>
                    </a:ext>
                  </a:extLst>
                </a:gridCol>
                <a:gridCol w="884200">
                  <a:extLst>
                    <a:ext uri="{9D8B030D-6E8A-4147-A177-3AD203B41FA5}">
                      <a16:colId xmlns:a16="http://schemas.microsoft.com/office/drawing/2014/main" val="2357536472"/>
                    </a:ext>
                  </a:extLst>
                </a:gridCol>
              </a:tblGrid>
              <a:tr h="6735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</a:t>
                      </a: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Meter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Reading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Monthly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Production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Power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Exported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Export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Price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Used on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Compound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Value of power used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SAVINGS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120485"/>
                  </a:ext>
                </a:extLst>
              </a:tr>
              <a:tr h="24014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30.9.21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2,692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2,692kWh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365910"/>
                  </a:ext>
                </a:extLst>
              </a:tr>
              <a:tr h="25435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October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11,850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9,158kWh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3,792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€604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5,366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€1,958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€2,562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279023"/>
                  </a:ext>
                </a:extLst>
              </a:tr>
              <a:tr h="39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November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23,823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11,973kWh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4,609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€772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7,364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€2,596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€3,368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772806"/>
                  </a:ext>
                </a:extLst>
              </a:tr>
              <a:tr h="39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41,101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17,278kWh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7,540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€1,501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9,738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€3,952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€5,453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547966"/>
                  </a:ext>
                </a:extLst>
              </a:tr>
              <a:tr h="39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January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53,759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12,658kWh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4,128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€486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8,530</a:t>
                      </a:r>
                      <a:endParaRPr lang="en-I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€3,326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€3,331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898382"/>
                  </a:ext>
                </a:extLst>
              </a:tr>
              <a:tr h="39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February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86,682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32,923kWh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12,947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€1,767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19,976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€7,470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€9,237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7029435"/>
                  </a:ext>
                </a:extLst>
              </a:tr>
              <a:tr h="3937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March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102,860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16,178kWh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5,689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€1,171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10,489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€4,125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€5,296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293638"/>
                  </a:ext>
                </a:extLst>
              </a:tr>
              <a:tr h="53762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month Total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102,860kWh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38,705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€6,301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61,463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€23,427</a:t>
                      </a:r>
                      <a:endParaRPr lang="en-I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€29,247</a:t>
                      </a:r>
                      <a:endParaRPr lang="en-IE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0" marR="529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081704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3C0B6D08-0AB4-CCB8-20EE-A85BE1A7C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796" y="3864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TURBINE PRODUCTION FOR 6 MONTHS (OCT ’21 TO MARCH 22)</a:t>
            </a:r>
            <a:endParaRPr kumimoji="0" lang="en-IE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Total saved on electricity bill in six months (October 2021 to March 2022)  =  €29,247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00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A3F5F0-B397-A053-B216-4C8A4BD10C42}"/>
              </a:ext>
            </a:extLst>
          </p:cNvPr>
          <p:cNvSpPr txBox="1"/>
          <p:nvPr/>
        </p:nvSpPr>
        <p:spPr>
          <a:xfrm>
            <a:off x="857956" y="835378"/>
            <a:ext cx="2980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>
                <a:latin typeface="Amasis MT Pro Medium" panose="02040604050005020304" pitchFamily="18" charset="0"/>
              </a:rPr>
              <a:t>Solar PV Panels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A428E6-654F-E4A1-FD1F-1A0677259DB3}"/>
              </a:ext>
            </a:extLst>
          </p:cNvPr>
          <p:cNvSpPr txBox="1"/>
          <p:nvPr/>
        </p:nvSpPr>
        <p:spPr>
          <a:xfrm>
            <a:off x="1055731" y="2314516"/>
            <a:ext cx="95391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112 PV panels installed on roof 2016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Capacity production 30kW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Project cost €51,000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Payback period at 2016 rates ≳ 12 years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Annual production ≥ 30,000kWh (units)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Annual savings at present rate (45c per unit) = €13,500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Payback at present rate = 4years</a:t>
            </a:r>
          </a:p>
          <a:p>
            <a:endParaRPr lang="en-IE" dirty="0"/>
          </a:p>
        </p:txBody>
      </p:sp>
      <p:pic>
        <p:nvPicPr>
          <p:cNvPr id="5" name="Picture 4" descr="A roof with solar panels&#10;&#10;Description automatically generated with low confidence">
            <a:extLst>
              <a:ext uri="{FF2B5EF4-FFF2-40B4-BE49-F238E27FC236}">
                <a16:creationId xmlns:a16="http://schemas.microsoft.com/office/drawing/2014/main" id="{78134693-4508-5BB5-8F24-29161EAAF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5999" y="-1"/>
            <a:ext cx="6096001" cy="41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68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AA62DB-EB5B-F41B-B20C-7A4CBF7CD978}"/>
              </a:ext>
            </a:extLst>
          </p:cNvPr>
          <p:cNvSpPr txBox="1"/>
          <p:nvPr/>
        </p:nvSpPr>
        <p:spPr>
          <a:xfrm>
            <a:off x="1027289" y="824089"/>
            <a:ext cx="722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latin typeface="Amasis MT Pro Medium" panose="02040604050005020304" pitchFamily="18" charset="0"/>
              </a:rPr>
              <a:t>BIOMASS PROJECT</a:t>
            </a:r>
            <a:endParaRPr lang="en-IE" dirty="0">
              <a:latin typeface="Amasis MT Pro Medium" panose="02040604050005020304" pitchFamily="18" charset="0"/>
            </a:endParaRPr>
          </a:p>
        </p:txBody>
      </p:sp>
      <p:pic>
        <p:nvPicPr>
          <p:cNvPr id="4" name="Picture 3" descr="A person and person standing in a forest&#10;&#10;Description automatically generated with low confidence">
            <a:extLst>
              <a:ext uri="{FF2B5EF4-FFF2-40B4-BE49-F238E27FC236}">
                <a16:creationId xmlns:a16="http://schemas.microsoft.com/office/drawing/2014/main" id="{6C2239DB-BED0-5E7F-FD29-DEA104507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47" y="824089"/>
            <a:ext cx="6674302" cy="5741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BF276F-4B2D-8716-12A1-CEC1EAE0D01A}"/>
              </a:ext>
            </a:extLst>
          </p:cNvPr>
          <p:cNvSpPr txBox="1"/>
          <p:nvPr/>
        </p:nvSpPr>
        <p:spPr>
          <a:xfrm>
            <a:off x="273132" y="1840675"/>
            <a:ext cx="4975762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Initiated Spring 2018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34 acres of willow planted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First harvest 13 acres – Winter 2020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Harvest every 2 years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Planting lasts 20 years</a:t>
            </a:r>
          </a:p>
        </p:txBody>
      </p:sp>
    </p:spTree>
    <p:extLst>
      <p:ext uri="{BB962C8B-B14F-4D97-AF65-F5344CB8AC3E}">
        <p14:creationId xmlns:p14="http://schemas.microsoft.com/office/powerpoint/2010/main" val="1074989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786F82F-1B47-46ED-8EAE-53EF71E59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1BAF6F-6275-4646-9C59-331B29B95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9405E2-1A96-4DBA-A9DC-4C2A1B421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FEC850-D70F-4F53-AFB0-352FEA945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66789"/>
            <a:ext cx="6795928" cy="259421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AA62DB-EB5B-F41B-B20C-7A4CBF7CD978}"/>
              </a:ext>
            </a:extLst>
          </p:cNvPr>
          <p:cNvSpPr txBox="1"/>
          <p:nvPr/>
        </p:nvSpPr>
        <p:spPr>
          <a:xfrm>
            <a:off x="1434622" y="1113327"/>
            <a:ext cx="4862811" cy="201948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15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BIOMASS PROJECT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928BEC-981A-4B8F-98FA-839975C5F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63" y="930797"/>
            <a:ext cx="1070775" cy="2466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114E9F-2A15-431C-9EF8-E5F1FFEE1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390232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8B9C70-F708-443B-82A0-80E311A00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48457"/>
            <a:ext cx="679399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standing in a forest&#10;&#10;Description automatically generated with low confidence">
            <a:extLst>
              <a:ext uri="{FF2B5EF4-FFF2-40B4-BE49-F238E27FC236}">
                <a16:creationId xmlns:a16="http://schemas.microsoft.com/office/drawing/2014/main" id="{6C2239DB-BED0-5E7F-FD29-DEA104507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5" b="6600"/>
          <a:stretch/>
        </p:blipFill>
        <p:spPr>
          <a:xfrm>
            <a:off x="6858023" y="-2"/>
            <a:ext cx="5333976" cy="3396996"/>
          </a:xfrm>
          <a:prstGeom prst="rect">
            <a:avLst/>
          </a:prstGeom>
        </p:spPr>
      </p:pic>
      <p:pic>
        <p:nvPicPr>
          <p:cNvPr id="6" name="Picture 5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2038B579-E812-2A35-5F5A-A26BF6F3F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2" r="2" b="6209"/>
          <a:stretch/>
        </p:blipFill>
        <p:spPr>
          <a:xfrm>
            <a:off x="1067712" y="3435496"/>
            <a:ext cx="5790310" cy="342250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2BA9D6C-8214-4E25-AF8B-48762AD8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23" y="3442673"/>
            <a:ext cx="5333977" cy="34153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D7B94B2-D9B6-4EAC-8CD9-3961D1784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96996"/>
            <a:ext cx="1219200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F276F-4B2D-8716-12A1-CEC1EAE0D01A}"/>
              </a:ext>
            </a:extLst>
          </p:cNvPr>
          <p:cNvSpPr txBox="1"/>
          <p:nvPr/>
        </p:nvSpPr>
        <p:spPr>
          <a:xfrm>
            <a:off x="7386762" y="3928342"/>
            <a:ext cx="4162319" cy="2285000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/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Ø"/>
            </a:pP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Willow is carbon neutral</a:t>
            </a:r>
          </a:p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Ø"/>
            </a:pP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Attracts wildlife</a:t>
            </a:r>
          </a:p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Ø"/>
            </a:pP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Fast growing</a:t>
            </a:r>
          </a:p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Ø"/>
            </a:pP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Good calorific value</a:t>
            </a:r>
          </a:p>
          <a:p>
            <a:pPr indent="-285750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Char char="Ø"/>
            </a:pPr>
            <a:r>
              <a:rPr lang="en-US" sz="1500" spc="1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Requires no artificial fertilizer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6FE760-E70F-4EB9-BCB1-D7795F04B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C7A96A-DFDB-5F9A-6EC6-2E158E655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95" y="0"/>
            <a:ext cx="5346805" cy="33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81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AA62DB-EB5B-F41B-B20C-7A4CBF7CD978}"/>
              </a:ext>
            </a:extLst>
          </p:cNvPr>
          <p:cNvSpPr txBox="1"/>
          <p:nvPr/>
        </p:nvSpPr>
        <p:spPr>
          <a:xfrm>
            <a:off x="1027289" y="824089"/>
            <a:ext cx="7224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>
                <a:latin typeface="Amasis MT Pro Medium" panose="02040604050005020304" pitchFamily="18" charset="0"/>
              </a:rPr>
              <a:t>BIOMASS PROJECT</a:t>
            </a:r>
            <a:endParaRPr lang="en-IE" dirty="0">
              <a:latin typeface="Amasis MT Pro Medium" panose="020406040500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F276F-4B2D-8716-12A1-CEC1EAE0D01A}"/>
              </a:ext>
            </a:extLst>
          </p:cNvPr>
          <p:cNvSpPr txBox="1"/>
          <p:nvPr/>
        </p:nvSpPr>
        <p:spPr>
          <a:xfrm>
            <a:off x="273132" y="1840675"/>
            <a:ext cx="4975762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Replacing 45,000 litres oil per year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Providing central heating and hot water for four large buildings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Considerable heating cost savings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Environment friendly land use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Good return on investment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Relatively easy to manage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IE" dirty="0"/>
              <a:t>Government grants </a:t>
            </a:r>
            <a:r>
              <a:rPr lang="en-IE"/>
              <a:t>too complicated</a:t>
            </a:r>
            <a:endParaRPr lang="en-IE" dirty="0"/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IE" dirty="0"/>
          </a:p>
        </p:txBody>
      </p:sp>
      <p:pic>
        <p:nvPicPr>
          <p:cNvPr id="6" name="Picture 5" descr="A picture containing wall, person, brick, nature&#10;&#10;Description automatically generated">
            <a:extLst>
              <a:ext uri="{FF2B5EF4-FFF2-40B4-BE49-F238E27FC236}">
                <a16:creationId xmlns:a16="http://schemas.microsoft.com/office/drawing/2014/main" id="{AD521C97-CC86-C6FC-982C-18F4CA822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945948" cy="3526971"/>
          </a:xfrm>
          <a:prstGeom prst="rect">
            <a:avLst/>
          </a:prstGeom>
        </p:spPr>
      </p:pic>
      <p:pic>
        <p:nvPicPr>
          <p:cNvPr id="8" name="Picture 7" descr="A picture containing outdoor, tree, grass, truck">
            <a:extLst>
              <a:ext uri="{FF2B5EF4-FFF2-40B4-BE49-F238E27FC236}">
                <a16:creationId xmlns:a16="http://schemas.microsoft.com/office/drawing/2014/main" id="{8C6483FC-EA55-FB1D-6BE7-1DB03DA00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59459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48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7CDCCF-ED6B-3C4A-32B7-9D1EB3A8D210}"/>
              </a:ext>
            </a:extLst>
          </p:cNvPr>
          <p:cNvSpPr txBox="1"/>
          <p:nvPr/>
        </p:nvSpPr>
        <p:spPr>
          <a:xfrm>
            <a:off x="613459" y="462987"/>
            <a:ext cx="10718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Amasis MT Pro Medium" panose="02040604050005020304" pitchFamily="18" charset="0"/>
              </a:rPr>
              <a:t>BIOMASS HEATING SYSTEM</a:t>
            </a:r>
            <a:endParaRPr lang="en-IE" b="1" dirty="0">
              <a:latin typeface="Amasis MT Pro Medium" panose="02040604050005020304" pitchFamily="18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99183A5-E441-F68C-09FD-5AF437745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9" y="1171704"/>
            <a:ext cx="5201361" cy="5437440"/>
          </a:xfrm>
          <a:prstGeom prst="rect">
            <a:avLst/>
          </a:prstGeom>
        </p:spPr>
      </p:pic>
      <p:pic>
        <p:nvPicPr>
          <p:cNvPr id="6" name="Picture 5" descr="A picture containing engine&#10;&#10;Description automatically generated">
            <a:extLst>
              <a:ext uri="{FF2B5EF4-FFF2-40B4-BE49-F238E27FC236}">
                <a16:creationId xmlns:a16="http://schemas.microsoft.com/office/drawing/2014/main" id="{3DBE5A92-D5E8-320E-C4B4-5094CF51D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339" y="1144233"/>
            <a:ext cx="4051139" cy="54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3742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hojiVTI">
  <a:themeElements>
    <a:clrScheme name="AnalogousFromRegularSeedLeftStep">
      <a:dk1>
        <a:srgbClr val="000000"/>
      </a:dk1>
      <a:lt1>
        <a:srgbClr val="FFFFFF"/>
      </a:lt1>
      <a:dk2>
        <a:srgbClr val="311C20"/>
      </a:dk2>
      <a:lt2>
        <a:srgbClr val="F0F1F3"/>
      </a:lt2>
      <a:accent1>
        <a:srgbClr val="CF972C"/>
      </a:accent1>
      <a:accent2>
        <a:srgbClr val="CE481E"/>
      </a:accent2>
      <a:accent3>
        <a:srgbClr val="E0304F"/>
      </a:accent3>
      <a:accent4>
        <a:srgbClr val="CE1E87"/>
      </a:accent4>
      <a:accent5>
        <a:srgbClr val="DE30E0"/>
      </a:accent5>
      <a:accent6>
        <a:srgbClr val="831ECE"/>
      </a:accent6>
      <a:hlink>
        <a:srgbClr val="436EC0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</Words>
  <Application>Microsoft Office PowerPoint</Application>
  <PresentationFormat>Widescreen</PresentationFormat>
  <Paragraphs>124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Meiryo</vt:lpstr>
      <vt:lpstr>Amasis MT Pro Medium</vt:lpstr>
      <vt:lpstr>Arial</vt:lpstr>
      <vt:lpstr>Calibri</vt:lpstr>
      <vt:lpstr>Century Gothic</vt:lpstr>
      <vt:lpstr>Corbel</vt:lpstr>
      <vt:lpstr>Courier New</vt:lpstr>
      <vt:lpstr>Palatino Linotype</vt:lpstr>
      <vt:lpstr>Wingdings</vt:lpstr>
      <vt:lpstr>ShojiVTI</vt:lpstr>
      <vt:lpstr>Executive</vt:lpstr>
      <vt:lpstr>ST PATRICK’S MISSIONARY SOCIETY ALTERNATIVE ENERGY PROJECT</vt:lpstr>
      <vt:lpstr>St Patrick’s, Kiltegan, Co. Wicklow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PATRICK’S MISSIONARY SOCIETY ALTERNATIVE ENERGY PROJECT</dc:title>
  <dc:creator>Seamus O'Neill</dc:creator>
  <cp:lastModifiedBy>Seamus O'Neill</cp:lastModifiedBy>
  <cp:revision>4</cp:revision>
  <dcterms:created xsi:type="dcterms:W3CDTF">2022-09-26T09:11:53Z</dcterms:created>
  <dcterms:modified xsi:type="dcterms:W3CDTF">2022-09-27T08:24:16Z</dcterms:modified>
</cp:coreProperties>
</file>